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94" r:id="rId8"/>
    <p:sldId id="285" r:id="rId9"/>
    <p:sldId id="261" r:id="rId10"/>
    <p:sldId id="263" r:id="rId11"/>
    <p:sldId id="286" r:id="rId12"/>
    <p:sldId id="264" r:id="rId13"/>
    <p:sldId id="265" r:id="rId14"/>
    <p:sldId id="273" r:id="rId15"/>
    <p:sldId id="266" r:id="rId16"/>
    <p:sldId id="267" r:id="rId17"/>
    <p:sldId id="288" r:id="rId18"/>
    <p:sldId id="290" r:id="rId19"/>
    <p:sldId id="291" r:id="rId20"/>
    <p:sldId id="29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7" autoAdjust="0"/>
    <p:restoredTop sz="94660"/>
  </p:normalViewPr>
  <p:slideViewPr>
    <p:cSldViewPr>
      <p:cViewPr varScale="1">
        <p:scale>
          <a:sx n="65" d="100"/>
          <a:sy n="65" d="100"/>
        </p:scale>
        <p:origin x="-114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F23D-FBC7-4B9C-86B9-3DEA81898CEB}" type="datetimeFigureOut">
              <a:rPr lang="en-CA" smtClean="0"/>
              <a:t>21/02/2018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C572-FDE1-4192-94A3-C527607FA9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368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F23D-FBC7-4B9C-86B9-3DEA81898CEB}" type="datetimeFigureOut">
              <a:rPr lang="en-CA" smtClean="0"/>
              <a:t>21/02/2018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C572-FDE1-4192-94A3-C527607FA9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32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F23D-FBC7-4B9C-86B9-3DEA81898CEB}" type="datetimeFigureOut">
              <a:rPr lang="en-CA" smtClean="0"/>
              <a:t>21/02/2018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C572-FDE1-4192-94A3-C527607FA9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203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F23D-FBC7-4B9C-86B9-3DEA81898CEB}" type="datetimeFigureOut">
              <a:rPr lang="en-CA" smtClean="0"/>
              <a:t>21/02/2018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C572-FDE1-4192-94A3-C527607FA9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9283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F23D-FBC7-4B9C-86B9-3DEA81898CEB}" type="datetimeFigureOut">
              <a:rPr lang="en-CA" smtClean="0"/>
              <a:t>21/02/2018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C572-FDE1-4192-94A3-C527607FA9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926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F23D-FBC7-4B9C-86B9-3DEA81898CEB}" type="datetimeFigureOut">
              <a:rPr lang="en-CA" smtClean="0"/>
              <a:t>21/02/2018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C572-FDE1-4192-94A3-C527607FA9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397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F23D-FBC7-4B9C-86B9-3DEA81898CEB}" type="datetimeFigureOut">
              <a:rPr lang="en-CA" smtClean="0"/>
              <a:t>21/02/2018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C572-FDE1-4192-94A3-C527607FA9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075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F23D-FBC7-4B9C-86B9-3DEA81898CEB}" type="datetimeFigureOut">
              <a:rPr lang="en-CA" smtClean="0"/>
              <a:t>21/02/2018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C572-FDE1-4192-94A3-C527607FA9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362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F23D-FBC7-4B9C-86B9-3DEA81898CEB}" type="datetimeFigureOut">
              <a:rPr lang="en-CA" smtClean="0"/>
              <a:t>21/02/2018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C572-FDE1-4192-94A3-C527607FA9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4491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F23D-FBC7-4B9C-86B9-3DEA81898CEB}" type="datetimeFigureOut">
              <a:rPr lang="en-CA" smtClean="0"/>
              <a:t>21/02/2018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C572-FDE1-4192-94A3-C527607FA9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3964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F23D-FBC7-4B9C-86B9-3DEA81898CEB}" type="datetimeFigureOut">
              <a:rPr lang="en-CA" smtClean="0"/>
              <a:t>21/02/2018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C572-FDE1-4192-94A3-C527607FA9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449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EF23D-FBC7-4B9C-86B9-3DEA81898CEB}" type="datetimeFigureOut">
              <a:rPr lang="en-CA" smtClean="0"/>
              <a:t>21/02/2018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4C572-FDE1-4192-94A3-C527607FA9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618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desktopwallpaperhd.net/wallpapers/6/8/jungle-wallpapers-background-computer-setting-tropic-cosmic-69608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6600" b="1" dirty="0" smtClean="0"/>
              <a:t>Short Stories</a:t>
            </a:r>
            <a:endParaRPr lang="en-CA" sz="6600" b="1" dirty="0"/>
          </a:p>
        </p:txBody>
      </p:sp>
    </p:spTree>
    <p:extLst>
      <p:ext uri="{BB962C8B-B14F-4D97-AF65-F5344CB8AC3E}">
        <p14:creationId xmlns:p14="http://schemas.microsoft.com/office/powerpoint/2010/main" val="391726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Conflict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Essential </a:t>
            </a:r>
            <a:r>
              <a:rPr lang="en-CA" sz="3600" dirty="0"/>
              <a:t>to </a:t>
            </a:r>
            <a:r>
              <a:rPr lang="en-CA" sz="3600" dirty="0" smtClean="0"/>
              <a:t>plot</a:t>
            </a:r>
          </a:p>
          <a:p>
            <a:r>
              <a:rPr lang="en-CA" sz="3600" dirty="0" smtClean="0"/>
              <a:t>Opposition </a:t>
            </a:r>
            <a:r>
              <a:rPr lang="en-CA" sz="3600" dirty="0"/>
              <a:t>of forces which ties one incident to another and makes </a:t>
            </a:r>
            <a:r>
              <a:rPr lang="en-CA" sz="3600" dirty="0" smtClean="0"/>
              <a:t>plot move</a:t>
            </a:r>
          </a:p>
          <a:p>
            <a:endParaRPr lang="en-CA" sz="4000" dirty="0"/>
          </a:p>
        </p:txBody>
      </p:sp>
      <p:pic>
        <p:nvPicPr>
          <p:cNvPr id="5" name="Picture 2" descr="http://www.notredameonline.com/media/754498/conflict-res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012" y="4293097"/>
            <a:ext cx="435248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560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Conflict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Not merely limited to open arguments</a:t>
            </a:r>
          </a:p>
          <a:p>
            <a:pPr lvl="1"/>
            <a:r>
              <a:rPr lang="en-CA" sz="3200" dirty="0"/>
              <a:t>Any form of opposition that faces the main </a:t>
            </a:r>
            <a:r>
              <a:rPr lang="en-CA" sz="3200" dirty="0" smtClean="0"/>
              <a:t>character</a:t>
            </a:r>
            <a:endParaRPr lang="en-CA" sz="3200" dirty="0"/>
          </a:p>
        </p:txBody>
      </p:sp>
      <p:pic>
        <p:nvPicPr>
          <p:cNvPr id="4098" name="Picture 2" descr="http://www.notredameonline.com/media/754498/conflict-res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012" y="4293097"/>
            <a:ext cx="435248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890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Types on Conflict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b="1" dirty="0" smtClean="0"/>
              <a:t>External</a:t>
            </a:r>
            <a:r>
              <a:rPr lang="en-CA" sz="2800" dirty="0"/>
              <a:t> - </a:t>
            </a:r>
            <a:r>
              <a:rPr lang="en-CA" sz="2800" dirty="0" smtClean="0"/>
              <a:t>Struggle </a:t>
            </a:r>
            <a:r>
              <a:rPr lang="en-CA" sz="2800" dirty="0"/>
              <a:t>with </a:t>
            </a:r>
            <a:r>
              <a:rPr lang="en-CA" sz="2800" dirty="0" smtClean="0"/>
              <a:t>force </a:t>
            </a:r>
            <a:r>
              <a:rPr lang="en-CA" sz="2800" dirty="0"/>
              <a:t>outside one's </a:t>
            </a:r>
            <a:r>
              <a:rPr lang="en-CA" sz="2800" dirty="0" smtClean="0"/>
              <a:t>self</a:t>
            </a:r>
            <a:endParaRPr lang="en-CA" sz="2800" dirty="0"/>
          </a:p>
          <a:p>
            <a:r>
              <a:rPr lang="en-CA" sz="2800" b="1" dirty="0" smtClean="0"/>
              <a:t>Internal</a:t>
            </a:r>
            <a:r>
              <a:rPr lang="en-CA" sz="2800" dirty="0"/>
              <a:t> - </a:t>
            </a:r>
            <a:r>
              <a:rPr lang="en-CA" sz="2800" dirty="0" smtClean="0"/>
              <a:t>Struggle </a:t>
            </a:r>
            <a:r>
              <a:rPr lang="en-CA" sz="2800" dirty="0"/>
              <a:t>within one's self; </a:t>
            </a:r>
            <a:r>
              <a:rPr lang="en-CA" sz="2800" dirty="0" smtClean="0"/>
              <a:t>person </a:t>
            </a:r>
            <a:r>
              <a:rPr lang="en-CA" sz="2800" dirty="0"/>
              <a:t>must make some decision, overcome pain, quiet their temper, resist an urge, </a:t>
            </a:r>
            <a:r>
              <a:rPr lang="en-CA" sz="2800" dirty="0" smtClean="0"/>
              <a:t>etc.</a:t>
            </a:r>
            <a:endParaRPr lang="en-CA" sz="2800" dirty="0"/>
          </a:p>
          <a:p>
            <a:endParaRPr lang="en-CA" dirty="0"/>
          </a:p>
        </p:txBody>
      </p:sp>
      <p:pic>
        <p:nvPicPr>
          <p:cNvPr id="5124" name="Picture 4" descr="http://webpages.scu.edu/ftp/steshima/Images/internal-conflic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7471" r="5046" b="3875"/>
          <a:stretch/>
        </p:blipFill>
        <p:spPr bwMode="auto">
          <a:xfrm>
            <a:off x="4834713" y="4180978"/>
            <a:ext cx="3697727" cy="263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classroom.synonym.com/DM-Resize/photos.demandstudios.com/getty/article/100/10/BU011075.jpg?w=600&amp;h=600&amp;keep_ratio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58" y="4221088"/>
            <a:ext cx="3811918" cy="251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882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Kinds</a:t>
            </a:r>
            <a:r>
              <a:rPr lang="en-CA" b="1" dirty="0"/>
              <a:t> of </a:t>
            </a:r>
            <a:r>
              <a:rPr lang="en-CA" b="1" dirty="0" smtClean="0"/>
              <a:t>Conflict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 smtClean="0"/>
              <a:t>1</a:t>
            </a:r>
            <a:r>
              <a:rPr lang="en-CA" sz="2800" dirty="0"/>
              <a:t>)  </a:t>
            </a:r>
            <a:r>
              <a:rPr lang="en-CA" sz="2800" b="1" dirty="0" smtClean="0"/>
              <a:t>Person vs. Person</a:t>
            </a:r>
            <a:r>
              <a:rPr lang="en-CA" sz="2800" dirty="0"/>
              <a:t> (physical) </a:t>
            </a:r>
            <a:r>
              <a:rPr lang="en-CA" sz="2800" dirty="0" smtClean="0"/>
              <a:t>– Character </a:t>
            </a:r>
            <a:r>
              <a:rPr lang="en-CA" sz="2800" dirty="0"/>
              <a:t>struggles with </a:t>
            </a:r>
            <a:r>
              <a:rPr lang="en-CA" sz="2800" dirty="0" smtClean="0"/>
              <a:t>physical </a:t>
            </a:r>
            <a:r>
              <a:rPr lang="en-CA" sz="2800" dirty="0"/>
              <a:t>strength against other </a:t>
            </a:r>
            <a:r>
              <a:rPr lang="en-CA" sz="2800" dirty="0" smtClean="0"/>
              <a:t>person or animal</a:t>
            </a:r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r>
              <a:rPr lang="en-CA" sz="2800" dirty="0"/>
              <a:t>2)  </a:t>
            </a:r>
            <a:r>
              <a:rPr lang="en-CA" sz="2800" b="1" dirty="0" smtClean="0"/>
              <a:t>Person </a:t>
            </a:r>
            <a:r>
              <a:rPr lang="en-CA" sz="2800" b="1" dirty="0"/>
              <a:t>vs. </a:t>
            </a:r>
            <a:r>
              <a:rPr lang="en-CA" sz="2800" b="1" dirty="0" smtClean="0"/>
              <a:t>Environment </a:t>
            </a:r>
            <a:r>
              <a:rPr lang="en-CA" sz="2800" dirty="0" smtClean="0"/>
              <a:t>(nature) - Character </a:t>
            </a:r>
            <a:r>
              <a:rPr lang="en-CA" sz="2800" dirty="0"/>
              <a:t>struggles against </a:t>
            </a:r>
            <a:r>
              <a:rPr lang="en-CA" sz="2800" dirty="0" smtClean="0"/>
              <a:t>nature in a battle for survival</a:t>
            </a:r>
            <a:endParaRPr lang="en-CA" sz="2800" dirty="0"/>
          </a:p>
        </p:txBody>
      </p:sp>
      <p:pic>
        <p:nvPicPr>
          <p:cNvPr id="6146" name="Picture 2" descr="https://blog.compete.com/wp-content/uploads/2011/12/woman-and-man-arm-wrestl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2" b="6096"/>
          <a:stretch/>
        </p:blipFill>
        <p:spPr bwMode="auto">
          <a:xfrm>
            <a:off x="5076056" y="4293096"/>
            <a:ext cx="3826396" cy="221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312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Kinds</a:t>
            </a:r>
            <a:r>
              <a:rPr lang="en-CA" b="1" dirty="0"/>
              <a:t> of </a:t>
            </a:r>
            <a:r>
              <a:rPr lang="en-CA" b="1" dirty="0" smtClean="0"/>
              <a:t>Conflict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/>
              <a:t>3)  </a:t>
            </a:r>
            <a:r>
              <a:rPr lang="en-CA" sz="2800" b="1" dirty="0" smtClean="0"/>
              <a:t>Person vs. Society</a:t>
            </a:r>
            <a:r>
              <a:rPr lang="en-CA" sz="2800" dirty="0"/>
              <a:t> (social) - </a:t>
            </a:r>
            <a:r>
              <a:rPr lang="en-CA" sz="2800" dirty="0" smtClean="0"/>
              <a:t>Character </a:t>
            </a:r>
            <a:r>
              <a:rPr lang="en-CA" sz="2800" dirty="0"/>
              <a:t>struggles against ideas, practices, or customs of other people</a:t>
            </a:r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r>
              <a:rPr lang="en-CA" sz="2800" dirty="0"/>
              <a:t>4)  </a:t>
            </a:r>
            <a:r>
              <a:rPr lang="en-CA" sz="2800" b="1" dirty="0" smtClean="0"/>
              <a:t>Person </a:t>
            </a:r>
            <a:r>
              <a:rPr lang="en-CA" sz="2800" b="1" dirty="0"/>
              <a:t>vs. </a:t>
            </a:r>
            <a:r>
              <a:rPr lang="en-CA" sz="2800" b="1" dirty="0" smtClean="0"/>
              <a:t>Self</a:t>
            </a:r>
            <a:r>
              <a:rPr lang="en-CA" sz="2800" dirty="0"/>
              <a:t> (psychological) -  </a:t>
            </a:r>
            <a:r>
              <a:rPr lang="en-CA" sz="2800" dirty="0" smtClean="0"/>
              <a:t>Character </a:t>
            </a:r>
            <a:r>
              <a:rPr lang="en-CA" sz="2800" dirty="0"/>
              <a:t>struggles with </a:t>
            </a:r>
            <a:r>
              <a:rPr lang="en-CA" sz="2800" dirty="0" smtClean="0"/>
              <a:t>themselves; </a:t>
            </a:r>
            <a:r>
              <a:rPr lang="en-CA" sz="2800" dirty="0"/>
              <a:t>with </a:t>
            </a:r>
            <a:r>
              <a:rPr lang="en-CA" sz="2800" dirty="0" smtClean="0"/>
              <a:t>their </a:t>
            </a:r>
            <a:r>
              <a:rPr lang="en-CA" sz="2800" dirty="0"/>
              <a:t>own soul, ideas of right or wrong, physical limitations, choices, etc.</a:t>
            </a:r>
          </a:p>
        </p:txBody>
      </p:sp>
      <p:pic>
        <p:nvPicPr>
          <p:cNvPr id="7170" name="Picture 2" descr="http://accessdl.state.al.us/AventaCourses/access_courses/english_12_ua_v13/1_unit/01-01/1625576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4" b="5426"/>
          <a:stretch/>
        </p:blipFill>
        <p:spPr bwMode="auto">
          <a:xfrm>
            <a:off x="4860032" y="4869160"/>
            <a:ext cx="3456384" cy="182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303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Character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4000" dirty="0" smtClean="0"/>
              <a:t>1</a:t>
            </a:r>
            <a:r>
              <a:rPr lang="en-CA" sz="4000" dirty="0"/>
              <a:t>) </a:t>
            </a:r>
            <a:r>
              <a:rPr lang="en-CA" sz="4000" dirty="0" smtClean="0"/>
              <a:t>Person </a:t>
            </a:r>
            <a:r>
              <a:rPr lang="en-CA" sz="4000" dirty="0"/>
              <a:t>in a work of fiction</a:t>
            </a:r>
            <a:br>
              <a:rPr lang="en-CA" sz="4000" dirty="0"/>
            </a:br>
            <a:r>
              <a:rPr lang="en-CA" sz="4000" dirty="0"/>
              <a:t>2) </a:t>
            </a:r>
            <a:r>
              <a:rPr lang="en-CA" sz="4000" dirty="0" smtClean="0"/>
              <a:t>Characteristics </a:t>
            </a:r>
            <a:r>
              <a:rPr lang="en-CA" sz="4000" dirty="0"/>
              <a:t>of a person</a:t>
            </a:r>
          </a:p>
          <a:p>
            <a:endParaRPr lang="en-CA" dirty="0"/>
          </a:p>
        </p:txBody>
      </p:sp>
      <p:pic>
        <p:nvPicPr>
          <p:cNvPr id="8194" name="Picture 2" descr="http://www.conceptart.org/forums/attachment.php?attachmentid=1494888&amp;d=13389712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54328"/>
            <a:ext cx="5020952" cy="317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477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Persons in a </a:t>
            </a:r>
            <a:r>
              <a:rPr lang="en-CA" b="1" dirty="0" smtClean="0"/>
              <a:t>Work </a:t>
            </a:r>
            <a:r>
              <a:rPr lang="en-CA" b="1" dirty="0"/>
              <a:t>of </a:t>
            </a:r>
            <a:r>
              <a:rPr lang="en-CA" b="1" dirty="0" smtClean="0"/>
              <a:t>Fiction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 </a:t>
            </a:r>
            <a:r>
              <a:rPr lang="en-CA" b="1" dirty="0"/>
              <a:t>PROTAGONIST </a:t>
            </a:r>
            <a:endParaRPr lang="en-CA" b="1" dirty="0" smtClean="0"/>
          </a:p>
          <a:p>
            <a:pPr lvl="1"/>
            <a:r>
              <a:rPr lang="en-CA" dirty="0" smtClean="0"/>
              <a:t>Clearly </a:t>
            </a:r>
            <a:r>
              <a:rPr lang="en-CA" dirty="0"/>
              <a:t>central to </a:t>
            </a:r>
            <a:r>
              <a:rPr lang="en-CA" dirty="0" smtClean="0"/>
              <a:t>story </a:t>
            </a:r>
            <a:r>
              <a:rPr lang="en-CA" dirty="0"/>
              <a:t>with all major events having some importance to </a:t>
            </a:r>
            <a:r>
              <a:rPr lang="en-CA" dirty="0" smtClean="0"/>
              <a:t>them</a:t>
            </a:r>
          </a:p>
          <a:p>
            <a:r>
              <a:rPr lang="en-CA" b="1" dirty="0" smtClean="0"/>
              <a:t>ANTAGONIST</a:t>
            </a:r>
          </a:p>
          <a:p>
            <a:pPr lvl="1"/>
            <a:r>
              <a:rPr lang="en-CA" dirty="0" err="1"/>
              <a:t>Opposer</a:t>
            </a:r>
            <a:r>
              <a:rPr lang="en-CA" dirty="0"/>
              <a:t> of main </a:t>
            </a:r>
            <a:r>
              <a:rPr lang="en-CA" dirty="0" smtClean="0"/>
              <a:t>character</a:t>
            </a:r>
            <a:endParaRPr lang="en-CA" dirty="0"/>
          </a:p>
          <a:p>
            <a:endParaRPr lang="en-CA" dirty="0"/>
          </a:p>
        </p:txBody>
      </p:sp>
      <p:pic>
        <p:nvPicPr>
          <p:cNvPr id="1026" name="Picture 2" descr="http://images.sodahead.com/profiles/0/0/2/0/9/9/9/9/9/villans-34009045325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" t="16664" r="-64" b="17337"/>
          <a:stretch/>
        </p:blipFill>
        <p:spPr bwMode="auto">
          <a:xfrm>
            <a:off x="4295188" y="4437112"/>
            <a:ext cx="4597292" cy="227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747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Characters Are…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 smtClean="0"/>
              <a:t>Dynamic</a:t>
            </a:r>
            <a:r>
              <a:rPr lang="en-CA" dirty="0"/>
              <a:t> - </a:t>
            </a:r>
            <a:r>
              <a:rPr lang="en-CA" dirty="0" smtClean="0"/>
              <a:t>Many </a:t>
            </a:r>
            <a:r>
              <a:rPr lang="en-CA" dirty="0"/>
              <a:t>sided personalities that change, for better or worse, by the end of the </a:t>
            </a:r>
            <a:r>
              <a:rPr lang="en-CA" dirty="0" smtClean="0"/>
              <a:t>story</a:t>
            </a:r>
          </a:p>
          <a:p>
            <a:pPr marL="0" indent="0">
              <a:buNone/>
            </a:pPr>
            <a:endParaRPr lang="en-CA" b="1" dirty="0" smtClean="0"/>
          </a:p>
          <a:p>
            <a:pPr marL="0" indent="0">
              <a:buNone/>
            </a:pPr>
            <a:r>
              <a:rPr lang="en-CA" b="1" dirty="0" smtClean="0"/>
              <a:t>Static</a:t>
            </a:r>
            <a:r>
              <a:rPr lang="en-CA" dirty="0"/>
              <a:t> - Stereotype, have one or two characteristics that never change and are emphasized </a:t>
            </a:r>
            <a:endParaRPr lang="en-CA" dirty="0" smtClean="0"/>
          </a:p>
          <a:p>
            <a:pPr lvl="1"/>
            <a:r>
              <a:rPr lang="en-CA" dirty="0" smtClean="0"/>
              <a:t>Ex: brilliant </a:t>
            </a:r>
            <a:r>
              <a:rPr lang="en-CA" dirty="0"/>
              <a:t>detective, drunk, scrooge, cruel stepmother, </a:t>
            </a:r>
            <a:r>
              <a:rPr lang="en-CA" dirty="0" err="1" smtClean="0"/>
              <a:t>etc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6195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Point of View - First Person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</a:t>
            </a:r>
            <a:r>
              <a:rPr lang="en-US" dirty="0"/>
              <a:t>a character narrates </a:t>
            </a:r>
            <a:r>
              <a:rPr lang="en-US" dirty="0" smtClean="0"/>
              <a:t>their story </a:t>
            </a:r>
            <a:r>
              <a:rPr lang="en-US" dirty="0"/>
              <a:t>with </a:t>
            </a:r>
            <a:r>
              <a:rPr lang="en-US" dirty="0" smtClean="0"/>
              <a:t>their thoughts and emotions</a:t>
            </a:r>
          </a:p>
          <a:p>
            <a:r>
              <a:rPr lang="en-US" dirty="0"/>
              <a:t>“I” </a:t>
            </a:r>
            <a:r>
              <a:rPr lang="en-US" dirty="0" smtClean="0"/>
              <a:t>“</a:t>
            </a:r>
            <a:r>
              <a:rPr lang="en-US" dirty="0"/>
              <a:t>my” </a:t>
            </a:r>
            <a:r>
              <a:rPr lang="en-US" dirty="0" smtClean="0"/>
              <a:t>“</a:t>
            </a:r>
            <a:r>
              <a:rPr lang="en-US" dirty="0"/>
              <a:t>we” </a:t>
            </a:r>
            <a:r>
              <a:rPr lang="en-US" dirty="0" smtClean="0"/>
              <a:t>“</a:t>
            </a:r>
            <a:r>
              <a:rPr lang="en-US" dirty="0"/>
              <a:t>our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 smtClean="0"/>
              <a:t>Ex: Sad </a:t>
            </a:r>
            <a:r>
              <a:rPr lang="en-US" i="1" dirty="0"/>
              <a:t>that </a:t>
            </a:r>
            <a:r>
              <a:rPr lang="en-US" i="1" dirty="0" smtClean="0"/>
              <a:t>my </a:t>
            </a:r>
            <a:r>
              <a:rPr lang="en-US" i="1" dirty="0"/>
              <a:t>girlfriend had left </a:t>
            </a:r>
            <a:r>
              <a:rPr lang="en-US" i="1" dirty="0" smtClean="0"/>
              <a:t>me, I </a:t>
            </a:r>
            <a:r>
              <a:rPr lang="en-US" i="1" dirty="0"/>
              <a:t>wasn’t paying attention as </a:t>
            </a:r>
            <a:r>
              <a:rPr lang="en-US" i="1" dirty="0" smtClean="0"/>
              <a:t>I </a:t>
            </a:r>
            <a:r>
              <a:rPr lang="en-US" i="1" dirty="0"/>
              <a:t>walked down the street.  A man drove by and yelled, “Hey, watch where you’re going!”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pic>
        <p:nvPicPr>
          <p:cNvPr id="1026" name="Picture 2" descr="http://i.ytimg.com/vi/1yn76n7IuOk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581" y="5013176"/>
            <a:ext cx="3075891" cy="172819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35431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Point of View </a:t>
            </a:r>
            <a:r>
              <a:rPr lang="en-US" b="1" dirty="0" smtClean="0"/>
              <a:t>- Third-person LIMITED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Narrator </a:t>
            </a:r>
            <a:r>
              <a:rPr lang="en-US" dirty="0"/>
              <a:t>tells </a:t>
            </a:r>
            <a:r>
              <a:rPr lang="en-US" dirty="0" smtClean="0"/>
              <a:t>one character’s story </a:t>
            </a:r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/>
              <a:t>reveals </a:t>
            </a:r>
            <a:r>
              <a:rPr lang="en-US" dirty="0" smtClean="0"/>
              <a:t>that </a:t>
            </a:r>
            <a:r>
              <a:rPr lang="en-US" dirty="0"/>
              <a:t>character’s </a:t>
            </a:r>
            <a:r>
              <a:rPr lang="en-US" dirty="0" smtClean="0"/>
              <a:t>thoughts</a:t>
            </a:r>
          </a:p>
          <a:p>
            <a:pPr marL="0" indent="0">
              <a:buNone/>
            </a:pPr>
            <a:r>
              <a:rPr lang="en-US" dirty="0" smtClean="0"/>
              <a:t>or feelings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</a:t>
            </a:r>
            <a:r>
              <a:rPr lang="en-US" dirty="0"/>
              <a:t>: </a:t>
            </a:r>
            <a:r>
              <a:rPr lang="en-US" i="1" dirty="0"/>
              <a:t>Sad that his girlfriend had left him, Ben wasn’t paying attention as he walked down the </a:t>
            </a:r>
            <a:r>
              <a:rPr lang="en-US" i="1" dirty="0" smtClean="0"/>
              <a:t>middle of the street</a:t>
            </a:r>
            <a:r>
              <a:rPr lang="en-US" i="1" dirty="0"/>
              <a:t>.  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A </a:t>
            </a:r>
            <a:r>
              <a:rPr lang="en-US" i="1" dirty="0"/>
              <a:t>man drove by and yelled, “Hey, watch where you’re going!”</a:t>
            </a:r>
            <a:endParaRPr lang="en-CA" dirty="0"/>
          </a:p>
        </p:txBody>
      </p:sp>
      <p:pic>
        <p:nvPicPr>
          <p:cNvPr id="2050" name="Picture 2" descr="https://writingxmu.wikispaces.com/file/view/limited.png/234570730/287x203/limit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68760"/>
            <a:ext cx="2646914" cy="187220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81483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Setting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Time </a:t>
            </a:r>
            <a:r>
              <a:rPr lang="en-CA" dirty="0"/>
              <a:t>and location </a:t>
            </a:r>
            <a:r>
              <a:rPr lang="en-CA" dirty="0" smtClean="0"/>
              <a:t>which </a:t>
            </a:r>
            <a:r>
              <a:rPr lang="en-CA" dirty="0"/>
              <a:t>a story takes </a:t>
            </a:r>
            <a:r>
              <a:rPr lang="en-CA" dirty="0" smtClean="0"/>
              <a:t>place</a:t>
            </a:r>
          </a:p>
        </p:txBody>
      </p:sp>
      <p:pic>
        <p:nvPicPr>
          <p:cNvPr id="1026" name="Picture 2" descr="https://judyblackcloud.files.wordpress.com/2011/08/funny-pictures-scary-ca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67"/>
          <a:stretch/>
        </p:blipFill>
        <p:spPr bwMode="auto">
          <a:xfrm>
            <a:off x="4490020" y="3213824"/>
            <a:ext cx="4474468" cy="323951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17417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Point of View </a:t>
            </a:r>
            <a:r>
              <a:rPr lang="en-US" sz="3600" b="1" dirty="0" smtClean="0"/>
              <a:t>- Third-person OMNISCIENT</a:t>
            </a:r>
            <a:endParaRPr lang="en-C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Narrator </a:t>
            </a:r>
            <a:r>
              <a:rPr lang="en-US" dirty="0"/>
              <a:t>tells </a:t>
            </a:r>
            <a:r>
              <a:rPr lang="en-US" dirty="0" smtClean="0"/>
              <a:t>a </a:t>
            </a:r>
            <a:r>
              <a:rPr lang="en-US" dirty="0"/>
              <a:t>story and reveals more than one character’s thoughts or </a:t>
            </a:r>
            <a:r>
              <a:rPr lang="en-US" dirty="0" smtClean="0"/>
              <a:t>feelings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</a:t>
            </a:r>
            <a:r>
              <a:rPr lang="en-US" dirty="0"/>
              <a:t>: </a:t>
            </a:r>
            <a:r>
              <a:rPr lang="en-US" sz="3000" i="1" dirty="0"/>
              <a:t>Sad that his girlfriend had left him, Ben wasn’t paying attention as he walked down the middle of the street. </a:t>
            </a:r>
            <a:endParaRPr lang="en-US" sz="3000" i="1" dirty="0" smtClean="0"/>
          </a:p>
          <a:p>
            <a:pPr marL="0" indent="0">
              <a:buNone/>
            </a:pPr>
            <a:r>
              <a:rPr lang="en-US" sz="3000" i="1" dirty="0" smtClean="0"/>
              <a:t>Tom </a:t>
            </a:r>
            <a:r>
              <a:rPr lang="en-US" sz="3000" i="1" dirty="0"/>
              <a:t>was also having a bad day, </a:t>
            </a:r>
            <a:r>
              <a:rPr lang="en-US" sz="3000" i="1" dirty="0" smtClean="0"/>
              <a:t>as </a:t>
            </a:r>
            <a:r>
              <a:rPr lang="en-US" sz="3000" i="1" dirty="0"/>
              <a:t>he </a:t>
            </a:r>
            <a:r>
              <a:rPr lang="en-US" sz="3000" i="1" dirty="0" smtClean="0"/>
              <a:t>was late for work. As he was driving, he almost hit Ben who was walking in the middle of the street. </a:t>
            </a:r>
            <a:r>
              <a:rPr lang="en-US" sz="3000" i="1" dirty="0"/>
              <a:t>“Hey, watch </a:t>
            </a:r>
            <a:r>
              <a:rPr lang="en-US" sz="3000" i="1" dirty="0" smtClean="0"/>
              <a:t>where you’re </a:t>
            </a:r>
            <a:r>
              <a:rPr lang="en-US" sz="3000" i="1" dirty="0"/>
              <a:t>going!” Tom </a:t>
            </a:r>
            <a:r>
              <a:rPr lang="en-US" sz="3000" i="1" dirty="0" smtClean="0"/>
              <a:t>angrily yelled out his car window.</a:t>
            </a:r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3496255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7901"/>
            <a:ext cx="8229600" cy="5001419"/>
          </a:xfrm>
        </p:spPr>
        <p:txBody>
          <a:bodyPr>
            <a:noAutofit/>
          </a:bodyPr>
          <a:lstStyle/>
          <a:p>
            <a:r>
              <a:rPr lang="en-CA" sz="2800" b="1" dirty="0" smtClean="0"/>
              <a:t>Place</a:t>
            </a:r>
            <a:r>
              <a:rPr lang="en-CA" sz="2800" dirty="0"/>
              <a:t> - geographical </a:t>
            </a:r>
            <a:r>
              <a:rPr lang="en-CA" sz="2800" dirty="0" smtClean="0"/>
              <a:t>location</a:t>
            </a:r>
          </a:p>
          <a:p>
            <a:r>
              <a:rPr lang="en-CA" sz="2800" b="1" dirty="0" smtClean="0"/>
              <a:t>Time</a:t>
            </a:r>
            <a:r>
              <a:rPr lang="en-CA" sz="2800" dirty="0"/>
              <a:t> - When is </a:t>
            </a:r>
            <a:r>
              <a:rPr lang="en-CA" sz="2800" dirty="0" smtClean="0"/>
              <a:t>story </a:t>
            </a:r>
            <a:r>
              <a:rPr lang="en-CA" sz="2800" dirty="0"/>
              <a:t>taking place? (historical period, time of day, year, </a:t>
            </a:r>
            <a:r>
              <a:rPr lang="en-CA" sz="2800" dirty="0" err="1"/>
              <a:t>etc</a:t>
            </a:r>
            <a:r>
              <a:rPr lang="en-CA" sz="2800" dirty="0"/>
              <a:t>) </a:t>
            </a:r>
          </a:p>
          <a:p>
            <a:r>
              <a:rPr lang="en-CA" sz="2800" b="1" dirty="0"/>
              <a:t>W</a:t>
            </a:r>
            <a:r>
              <a:rPr lang="en-CA" sz="2800" b="1" dirty="0" smtClean="0"/>
              <a:t>eather </a:t>
            </a:r>
            <a:r>
              <a:rPr lang="en-CA" sz="2800" b="1" dirty="0"/>
              <a:t>conditions</a:t>
            </a:r>
            <a:r>
              <a:rPr lang="en-CA" sz="2800" dirty="0"/>
              <a:t> - </a:t>
            </a:r>
            <a:r>
              <a:rPr lang="en-CA" sz="2800" dirty="0" smtClean="0"/>
              <a:t>Rainy</a:t>
            </a:r>
            <a:r>
              <a:rPr lang="en-CA" sz="2800" dirty="0"/>
              <a:t>, sunny, stormy, </a:t>
            </a:r>
            <a:r>
              <a:rPr lang="en-CA" sz="2800" dirty="0" err="1"/>
              <a:t>etc</a:t>
            </a:r>
            <a:r>
              <a:rPr lang="en-CA" sz="2800" dirty="0"/>
              <a:t>? </a:t>
            </a:r>
          </a:p>
        </p:txBody>
      </p:sp>
      <p:pic>
        <p:nvPicPr>
          <p:cNvPr id="2050" name="Picture 2" descr="jungle, wallpapers, background, computer, setting, tropic, cosmic">
            <a:hlinkClick r:id="rId2" tooltip="jungle, wallpapers, background, computer, setting, tropic, cosmic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01008"/>
            <a:ext cx="4885455" cy="305340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08398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5184576"/>
          </a:xfrm>
        </p:spPr>
        <p:txBody>
          <a:bodyPr>
            <a:noAutofit/>
          </a:bodyPr>
          <a:lstStyle/>
          <a:p>
            <a:r>
              <a:rPr lang="en-CA" sz="2800" b="1" dirty="0"/>
              <a:t>Social conditions</a:t>
            </a:r>
            <a:r>
              <a:rPr lang="en-CA" sz="2800" dirty="0"/>
              <a:t> - </a:t>
            </a:r>
            <a:r>
              <a:rPr lang="en-CA" sz="2800" dirty="0" smtClean="0"/>
              <a:t>Daily </a:t>
            </a:r>
            <a:r>
              <a:rPr lang="en-CA" sz="2800" dirty="0"/>
              <a:t>life of the characters like? Does the story contain local colour (writing that focuses on the speech, dress, mannerisms, customs, etc. of a particular place)? </a:t>
            </a:r>
            <a:endParaRPr lang="en-CA" sz="2800" dirty="0" smtClean="0"/>
          </a:p>
          <a:p>
            <a:endParaRPr lang="en-CA" sz="2800" dirty="0"/>
          </a:p>
          <a:p>
            <a:r>
              <a:rPr lang="en-CA" sz="2800" b="1" dirty="0"/>
              <a:t>Mood or atmosphere</a:t>
            </a:r>
            <a:r>
              <a:rPr lang="en-CA" sz="2800" dirty="0"/>
              <a:t> - What feeling is created at beginning of story?  Is it bright and cheerful or dark and frightening?</a:t>
            </a:r>
          </a:p>
          <a:p>
            <a:endParaRPr lang="en-CA" sz="2800" dirty="0"/>
          </a:p>
        </p:txBody>
      </p:sp>
      <p:pic>
        <p:nvPicPr>
          <p:cNvPr id="3074" name="Picture 2" descr="http://www.ipadminiwallpaper.net/iPadWallpapers-Gallery/images/in%20good%20mood%20ipad%20wallp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65104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987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Plot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How author </a:t>
            </a:r>
            <a:r>
              <a:rPr lang="en-CA" dirty="0"/>
              <a:t>arranges events to develop </a:t>
            </a:r>
            <a:r>
              <a:rPr lang="en-CA" dirty="0" smtClean="0"/>
              <a:t>basic idea</a:t>
            </a:r>
          </a:p>
          <a:p>
            <a:r>
              <a:rPr lang="en-CA" dirty="0" smtClean="0"/>
              <a:t>Sequence </a:t>
            </a:r>
            <a:r>
              <a:rPr lang="en-CA" dirty="0"/>
              <a:t>of events in a story or </a:t>
            </a:r>
            <a:r>
              <a:rPr lang="en-CA" dirty="0" smtClean="0"/>
              <a:t>play</a:t>
            </a:r>
          </a:p>
          <a:p>
            <a:r>
              <a:rPr lang="en-CA" dirty="0" smtClean="0"/>
              <a:t>Short stories </a:t>
            </a:r>
            <a:r>
              <a:rPr lang="en-CA" dirty="0"/>
              <a:t>usually </a:t>
            </a:r>
            <a:r>
              <a:rPr lang="en-CA" dirty="0" smtClean="0"/>
              <a:t>have </a:t>
            </a:r>
            <a:r>
              <a:rPr lang="en-CA" dirty="0"/>
              <a:t>one plot so it can be read in one </a:t>
            </a:r>
            <a:r>
              <a:rPr lang="en-CA" dirty="0" smtClean="0"/>
              <a:t>sitting</a:t>
            </a:r>
          </a:p>
        </p:txBody>
      </p:sp>
      <p:pic>
        <p:nvPicPr>
          <p:cNvPr id="2050" name="Picture 2" descr="http://bartsblackboard.com/files/2010/03/the.simpsons.s17e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350"/>
          <a:stretch/>
        </p:blipFill>
        <p:spPr bwMode="auto">
          <a:xfrm>
            <a:off x="4932040" y="4274686"/>
            <a:ext cx="3957072" cy="236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070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5 Parts of Plot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CA" sz="2800" b="1" dirty="0" smtClean="0"/>
              <a:t>Introduction</a:t>
            </a:r>
            <a:r>
              <a:rPr lang="en-CA" sz="2800" dirty="0"/>
              <a:t> - B</a:t>
            </a:r>
            <a:r>
              <a:rPr lang="en-CA" sz="2800" dirty="0" smtClean="0"/>
              <a:t>eginning </a:t>
            </a:r>
            <a:r>
              <a:rPr lang="en-CA" sz="2800" dirty="0"/>
              <a:t>of the story where the characters and the setting is </a:t>
            </a:r>
            <a:r>
              <a:rPr lang="en-CA" sz="2800" dirty="0" smtClean="0"/>
              <a:t>revealed</a:t>
            </a:r>
          </a:p>
          <a:p>
            <a:pPr marL="0" indent="0">
              <a:lnSpc>
                <a:spcPct val="120000"/>
              </a:lnSpc>
              <a:buNone/>
            </a:pPr>
            <a:endParaRPr lang="en-CA" sz="2800" dirty="0"/>
          </a:p>
          <a:p>
            <a:pPr>
              <a:lnSpc>
                <a:spcPct val="120000"/>
              </a:lnSpc>
            </a:pPr>
            <a:r>
              <a:rPr lang="en-CA" sz="2800" b="1" dirty="0" smtClean="0"/>
              <a:t>Rising </a:t>
            </a:r>
            <a:r>
              <a:rPr lang="en-CA" sz="2800" b="1" dirty="0"/>
              <a:t>Action</a:t>
            </a:r>
            <a:r>
              <a:rPr lang="en-CA" sz="2800" dirty="0"/>
              <a:t> - </a:t>
            </a:r>
            <a:r>
              <a:rPr lang="en-CA" sz="2800" dirty="0" smtClean="0"/>
              <a:t>Events </a:t>
            </a:r>
            <a:r>
              <a:rPr lang="en-CA" sz="2800" dirty="0"/>
              <a:t>in </a:t>
            </a:r>
            <a:r>
              <a:rPr lang="en-CA" sz="2800" dirty="0" smtClean="0"/>
              <a:t>story </a:t>
            </a:r>
            <a:r>
              <a:rPr lang="en-CA" sz="2800" dirty="0"/>
              <a:t>become complicated and </a:t>
            </a:r>
            <a:r>
              <a:rPr lang="en-CA" sz="2800" dirty="0" smtClean="0"/>
              <a:t>conflict </a:t>
            </a:r>
            <a:r>
              <a:rPr lang="en-CA" sz="2800" dirty="0"/>
              <a:t>in </a:t>
            </a:r>
            <a:r>
              <a:rPr lang="en-CA" sz="2800" dirty="0" smtClean="0"/>
              <a:t>story </a:t>
            </a:r>
            <a:r>
              <a:rPr lang="en-CA" sz="2800" dirty="0"/>
              <a:t>is revealed (events between the introduction and climax</a:t>
            </a:r>
            <a:r>
              <a:rPr lang="en-CA" sz="2800" dirty="0" smtClean="0"/>
              <a:t>)</a:t>
            </a:r>
            <a:endParaRPr lang="en-CA" sz="2800" dirty="0"/>
          </a:p>
        </p:txBody>
      </p:sp>
      <p:pic>
        <p:nvPicPr>
          <p:cNvPr id="1028" name="Picture 4" descr="Image result for introduction funn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432" b="12626"/>
          <a:stretch/>
        </p:blipFill>
        <p:spPr bwMode="auto">
          <a:xfrm>
            <a:off x="5446260" y="4509120"/>
            <a:ext cx="3518228" cy="2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168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5 Parts of Plot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CA" sz="2800" b="1" dirty="0" smtClean="0"/>
              <a:t>Climax</a:t>
            </a:r>
            <a:r>
              <a:rPr lang="en-CA" sz="2800" dirty="0"/>
              <a:t> - </a:t>
            </a:r>
            <a:r>
              <a:rPr lang="en-CA" sz="2800" dirty="0" smtClean="0"/>
              <a:t>Highest </a:t>
            </a:r>
            <a:r>
              <a:rPr lang="en-CA" sz="2800" dirty="0"/>
              <a:t>point of interest and the turning point of the story.  The reader wonders what will happen next; will the conflict be resolved or not</a:t>
            </a:r>
            <a:r>
              <a:rPr lang="en-CA" sz="2800" dirty="0" smtClean="0"/>
              <a:t>?</a:t>
            </a:r>
            <a:endParaRPr lang="en-CA" sz="2800" dirty="0"/>
          </a:p>
        </p:txBody>
      </p:sp>
      <p:pic>
        <p:nvPicPr>
          <p:cNvPr id="3074" name="Picture 2" descr="http://www.theedge.com.hk/wp-content/uploads/2017/05/Story-Mountain-picture-for-creative-writ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22"/>
          <a:stretch/>
        </p:blipFill>
        <p:spPr bwMode="auto">
          <a:xfrm>
            <a:off x="2267744" y="3472968"/>
            <a:ext cx="6578724" cy="304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524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5 Parts of Plot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CA" sz="2800" b="1" dirty="0"/>
              <a:t>Falling </a:t>
            </a:r>
            <a:r>
              <a:rPr lang="en-CA" sz="2800" b="1" dirty="0" smtClean="0"/>
              <a:t>Action</a:t>
            </a:r>
            <a:r>
              <a:rPr lang="en-CA" sz="2800" dirty="0"/>
              <a:t> - </a:t>
            </a:r>
            <a:r>
              <a:rPr lang="en-CA" sz="2800" dirty="0" smtClean="0"/>
              <a:t>Events </a:t>
            </a:r>
            <a:r>
              <a:rPr lang="en-CA" sz="2800" dirty="0"/>
              <a:t>and complications begin to resolve themselves.  The reader knows what has happened next and if </a:t>
            </a:r>
            <a:r>
              <a:rPr lang="en-CA" sz="2800" dirty="0" smtClean="0"/>
              <a:t>conflict </a:t>
            </a:r>
            <a:r>
              <a:rPr lang="en-CA" sz="2800" dirty="0"/>
              <a:t>was resolved or </a:t>
            </a:r>
            <a:r>
              <a:rPr lang="en-CA" sz="2800" dirty="0" smtClean="0"/>
              <a:t>not</a:t>
            </a:r>
          </a:p>
          <a:p>
            <a:pPr marL="0" indent="0">
              <a:lnSpc>
                <a:spcPct val="120000"/>
              </a:lnSpc>
              <a:buNone/>
            </a:pPr>
            <a:endParaRPr lang="en-CA" sz="2800" dirty="0"/>
          </a:p>
          <a:p>
            <a:pPr>
              <a:lnSpc>
                <a:spcPct val="120000"/>
              </a:lnSpc>
            </a:pPr>
            <a:r>
              <a:rPr lang="en-CA" sz="2800" b="1" dirty="0"/>
              <a:t>Denouement</a:t>
            </a:r>
            <a:r>
              <a:rPr lang="en-CA" sz="2800" dirty="0"/>
              <a:t> - </a:t>
            </a:r>
            <a:r>
              <a:rPr lang="en-CA" sz="2800" dirty="0" smtClean="0"/>
              <a:t>Final </a:t>
            </a:r>
            <a:r>
              <a:rPr lang="en-CA" sz="2800" dirty="0"/>
              <a:t>outcome or untangling of events in the story</a:t>
            </a:r>
          </a:p>
        </p:txBody>
      </p:sp>
      <p:pic>
        <p:nvPicPr>
          <p:cNvPr id="4098" name="Picture 2" descr="Image result for Denoueme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81128"/>
            <a:ext cx="2901702" cy="209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743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gridsnotes.files.wordpress.com/2011/06/struct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53" y="980728"/>
            <a:ext cx="8206987" cy="480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130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322</Words>
  <Application>Microsoft Office PowerPoint</Application>
  <PresentationFormat>On-screen Show (4:3)</PresentationFormat>
  <Paragraphs>69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Short Stories</vt:lpstr>
      <vt:lpstr>Setting</vt:lpstr>
      <vt:lpstr>PowerPoint Presentation</vt:lpstr>
      <vt:lpstr>PowerPoint Presentation</vt:lpstr>
      <vt:lpstr>Plot</vt:lpstr>
      <vt:lpstr>5 Parts of Plot</vt:lpstr>
      <vt:lpstr>5 Parts of Plot</vt:lpstr>
      <vt:lpstr>5 Parts of Plot</vt:lpstr>
      <vt:lpstr>PowerPoint Presentation</vt:lpstr>
      <vt:lpstr>Conflict</vt:lpstr>
      <vt:lpstr>Conflict</vt:lpstr>
      <vt:lpstr>Types on Conflict</vt:lpstr>
      <vt:lpstr>Kinds of Conflict</vt:lpstr>
      <vt:lpstr>Kinds of Conflict</vt:lpstr>
      <vt:lpstr>Character</vt:lpstr>
      <vt:lpstr>Persons in a Work of Fiction</vt:lpstr>
      <vt:lpstr>Characters Are…</vt:lpstr>
      <vt:lpstr>Point of View - First Person</vt:lpstr>
      <vt:lpstr>Point of View - Third-person LIMITED</vt:lpstr>
      <vt:lpstr>Point of View - Third-person OMNISCIENT</vt:lpstr>
    </vt:vector>
  </TitlesOfParts>
  <Company>School District 52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Dueck</dc:creator>
  <cp:lastModifiedBy>Danielle Dueck</cp:lastModifiedBy>
  <cp:revision>153</cp:revision>
  <dcterms:created xsi:type="dcterms:W3CDTF">2014-10-03T15:18:54Z</dcterms:created>
  <dcterms:modified xsi:type="dcterms:W3CDTF">2018-02-21T19:21:38Z</dcterms:modified>
</cp:coreProperties>
</file>