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4" r:id="rId2"/>
    <p:sldId id="295" r:id="rId3"/>
    <p:sldId id="292" r:id="rId4"/>
    <p:sldId id="260" r:id="rId5"/>
    <p:sldId id="288" r:id="rId6"/>
    <p:sldId id="266" r:id="rId7"/>
    <p:sldId id="290" r:id="rId8"/>
    <p:sldId id="29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D1FB666-0D40-42E4-AB89-3DFD5F053A5F}" type="datetimeFigureOut">
              <a:rPr lang="en-CA" smtClean="0"/>
              <a:t>22/10/2017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2E059CC-027B-4589-B261-5FA5E7494027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6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7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268760"/>
            <a:ext cx="7416824" cy="511256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 the  following…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5328591"/>
          </a:xfrm>
        </p:spPr>
        <p:txBody>
          <a:bodyPr>
            <a:normAutofit/>
          </a:bodyPr>
          <a:lstStyle/>
          <a:p>
            <a:pPr marL="582930" indent="-514350">
              <a:spcBef>
                <a:spcPts val="0"/>
              </a:spcBef>
              <a:spcAft>
                <a:spcPts val="2400"/>
              </a:spcAft>
              <a:buAutoNum type="arabicPeriod"/>
            </a:pPr>
            <a:r>
              <a:rPr lang="en-US" sz="2800" i="1" dirty="0" smtClean="0"/>
              <a:t>Tom’s </a:t>
            </a:r>
            <a:r>
              <a:rPr lang="en-US" sz="2800" i="1" dirty="0"/>
              <a:t>eyes were ice as he stared and her</a:t>
            </a:r>
            <a:r>
              <a:rPr lang="en-US" sz="2800" i="1" dirty="0" smtClean="0"/>
              <a:t>.</a:t>
            </a:r>
          </a:p>
          <a:p>
            <a:pPr marL="582930" indent="-514350">
              <a:spcBef>
                <a:spcPts val="0"/>
              </a:spcBef>
              <a:spcAft>
                <a:spcPts val="2400"/>
              </a:spcAft>
              <a:buFont typeface="Wingdings 3" pitchFamily="18" charset="2"/>
              <a:buAutoNum type="arabicPeriod"/>
            </a:pPr>
            <a:r>
              <a:rPr lang="en-US" sz="2800" i="1" dirty="0"/>
              <a:t>“I’m so hungry I could eat a whole horse!”</a:t>
            </a:r>
          </a:p>
          <a:p>
            <a:pPr marL="582930" indent="-514350">
              <a:spcBef>
                <a:spcPts val="0"/>
              </a:spcBef>
              <a:spcAft>
                <a:spcPts val="2400"/>
              </a:spcAft>
              <a:buFont typeface="Wingdings 3" pitchFamily="18" charset="2"/>
              <a:buAutoNum type="arabicPeriod"/>
            </a:pPr>
            <a:r>
              <a:rPr lang="en-US" sz="2800" i="1" dirty="0"/>
              <a:t>The poster stated she was </a:t>
            </a:r>
            <a:r>
              <a:rPr lang="en-US" sz="2800" i="1" u="sng" dirty="0"/>
              <a:t>found missing</a:t>
            </a:r>
            <a:r>
              <a:rPr lang="en-US" sz="2800" i="1" dirty="0" smtClean="0"/>
              <a:t>.</a:t>
            </a:r>
          </a:p>
          <a:p>
            <a:pPr marL="582930" indent="-514350">
              <a:spcBef>
                <a:spcPts val="0"/>
              </a:spcBef>
              <a:spcAft>
                <a:spcPts val="2400"/>
              </a:spcAft>
              <a:buFont typeface="Wingdings 3" pitchFamily="18" charset="2"/>
              <a:buAutoNum type="arabicPeriod"/>
            </a:pPr>
            <a:r>
              <a:rPr lang="en-US" sz="2800" i="1" dirty="0" smtClean="0"/>
              <a:t>He ran fast like a cheetah.</a:t>
            </a:r>
          </a:p>
          <a:p>
            <a:pPr marL="582930" indent="-514350">
              <a:spcBef>
                <a:spcPts val="0"/>
              </a:spcBef>
              <a:spcAft>
                <a:spcPts val="2400"/>
              </a:spcAft>
              <a:buFont typeface="Wingdings 3" pitchFamily="18" charset="2"/>
              <a:buAutoNum type="arabicPeriod"/>
            </a:pPr>
            <a:r>
              <a:rPr lang="en-US" sz="2800" i="1" dirty="0" smtClean="0"/>
              <a:t>The little dog laughed to see such fun.</a:t>
            </a:r>
          </a:p>
          <a:p>
            <a:pPr marL="582930" indent="-514350">
              <a:spcBef>
                <a:spcPts val="0"/>
              </a:spcBef>
              <a:spcAft>
                <a:spcPts val="2400"/>
              </a:spcAft>
              <a:buFont typeface="Wingdings 3" pitchFamily="18" charset="2"/>
              <a:buAutoNum type="arabicPeriod"/>
            </a:pPr>
            <a:r>
              <a:rPr lang="en-US" sz="2800" i="1" dirty="0" smtClean="0"/>
              <a:t>The sun shone on the shiny shells. </a:t>
            </a:r>
            <a:endParaRPr lang="en-US" sz="2800" i="1" dirty="0" smtClean="0"/>
          </a:p>
          <a:p>
            <a:pPr marL="582930" indent="-514350">
              <a:spcBef>
                <a:spcPts val="0"/>
              </a:spcBef>
              <a:spcAft>
                <a:spcPts val="2400"/>
              </a:spcAft>
              <a:buFont typeface="Wingdings 3" pitchFamily="18" charset="2"/>
              <a:buAutoNum type="arabicPeriod"/>
            </a:pPr>
            <a:r>
              <a:rPr lang="en-US" sz="2800" i="1" dirty="0"/>
              <a:t>The cat and rat sat on the </a:t>
            </a:r>
            <a:r>
              <a:rPr lang="en-US" sz="2800" i="1"/>
              <a:t>mat</a:t>
            </a:r>
            <a:r>
              <a:rPr lang="en-US" sz="2800" i="1" smtClean="0"/>
              <a:t>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0709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628800"/>
            <a:ext cx="7416824" cy="42484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 the  following…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14592" cy="4997151"/>
          </a:xfrm>
        </p:spPr>
        <p:txBody>
          <a:bodyPr>
            <a:normAutofit/>
          </a:bodyPr>
          <a:lstStyle/>
          <a:p>
            <a:pPr marL="582930" indent="-514350"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en-US" sz="2800" i="1" dirty="0" smtClean="0"/>
              <a:t>The cat and rat sat on the mat.</a:t>
            </a:r>
          </a:p>
          <a:p>
            <a:pPr marL="582930" indent="-514350">
              <a:spcBef>
                <a:spcPts val="0"/>
              </a:spcBef>
              <a:spcAft>
                <a:spcPts val="1800"/>
              </a:spcAft>
              <a:buFont typeface="Wingdings 3" pitchFamily="18" charset="2"/>
              <a:buAutoNum type="arabicPeriod"/>
            </a:pPr>
            <a:r>
              <a:rPr lang="en-US" sz="2800" i="1" dirty="0" smtClean="0"/>
              <a:t>“</a:t>
            </a:r>
            <a:r>
              <a:rPr lang="en-US" sz="2800" i="1" dirty="0"/>
              <a:t>It was thrilling to sit for 2 hours and </a:t>
            </a:r>
            <a:r>
              <a:rPr lang="en-US" sz="2800" i="1" dirty="0" smtClean="0"/>
              <a:t>wait”</a:t>
            </a:r>
            <a:endParaRPr lang="en-US" sz="2800" i="1" dirty="0"/>
          </a:p>
          <a:p>
            <a:pPr marL="582930" indent="-514350">
              <a:spcBef>
                <a:spcPts val="0"/>
              </a:spcBef>
              <a:spcAft>
                <a:spcPts val="1800"/>
              </a:spcAft>
              <a:buFont typeface="Wingdings 3" pitchFamily="18" charset="2"/>
              <a:buAutoNum type="arabicPeriod"/>
            </a:pPr>
            <a:r>
              <a:rPr lang="en-US" sz="2800" i="1" dirty="0"/>
              <a:t>A gun in someone’s pocket used to protect them, goes off and shoot them in the foot</a:t>
            </a:r>
            <a:r>
              <a:rPr lang="en-US" sz="2800" i="1" dirty="0" smtClean="0"/>
              <a:t>.</a:t>
            </a:r>
          </a:p>
          <a:p>
            <a:pPr marL="582930" lvl="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repetition of vowel sounds in a line </a:t>
            </a:r>
            <a:r>
              <a:rPr lang="en-US" sz="2800" i="1" dirty="0"/>
              <a:t>(Ex. ‘Thou he was br</a:t>
            </a:r>
            <a:r>
              <a:rPr lang="en-US" sz="2800" i="1" u="sng" dirty="0"/>
              <a:t>a</a:t>
            </a:r>
            <a:r>
              <a:rPr lang="en-US" sz="2800" i="1" dirty="0"/>
              <a:t>ve, he fought in v</a:t>
            </a:r>
            <a:r>
              <a:rPr lang="en-US" sz="2800" i="1" u="sng" dirty="0"/>
              <a:t>a</a:t>
            </a:r>
            <a:r>
              <a:rPr lang="en-US" sz="2800" i="1" dirty="0"/>
              <a:t>in</a:t>
            </a:r>
            <a:r>
              <a:rPr lang="en-US" sz="2800" i="1" dirty="0" smtClean="0"/>
              <a:t>)</a:t>
            </a:r>
          </a:p>
          <a:p>
            <a:pPr marL="582930" lvl="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800" i="1" dirty="0" smtClean="0"/>
              <a:t>She </a:t>
            </a:r>
            <a:r>
              <a:rPr lang="en-US" sz="2800" i="1" dirty="0"/>
              <a:t>could run like the wind</a:t>
            </a:r>
            <a:endParaRPr lang="en-US" sz="2800" i="1" dirty="0" smtClean="0"/>
          </a:p>
          <a:p>
            <a:pPr marL="582930" indent="-514350">
              <a:spcBef>
                <a:spcPts val="0"/>
              </a:spcBef>
              <a:spcAft>
                <a:spcPts val="2400"/>
              </a:spcAft>
              <a:buFont typeface="Wingdings 3" pitchFamily="18" charset="2"/>
              <a:buAutoNum type="arabicPeriod"/>
            </a:pPr>
            <a:endParaRPr lang="en-US" sz="2800" i="1" dirty="0"/>
          </a:p>
          <a:p>
            <a:pPr marL="582930" indent="-514350">
              <a:spcBef>
                <a:spcPts val="0"/>
              </a:spcBef>
              <a:spcAft>
                <a:spcPts val="2400"/>
              </a:spcAft>
              <a:buAutoNum type="arabicPeriod"/>
            </a:pPr>
            <a:endParaRPr lang="en-US" sz="2800" i="1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8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040" y="274638"/>
            <a:ext cx="7772400" cy="1143000"/>
          </a:xfrm>
        </p:spPr>
        <p:txBody>
          <a:bodyPr/>
          <a:lstStyle/>
          <a:p>
            <a:r>
              <a:rPr lang="en-US" dirty="0"/>
              <a:t>Figurative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lvl="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3"/>
                </a:solidFill>
              </a:rPr>
              <a:t>Stanza/Verse</a:t>
            </a:r>
            <a:r>
              <a:rPr lang="en-US" sz="2400" dirty="0" smtClean="0"/>
              <a:t> </a:t>
            </a:r>
            <a:r>
              <a:rPr lang="en-US" sz="2400" dirty="0"/>
              <a:t>- a group of lines forming the basic unit in a </a:t>
            </a:r>
            <a:r>
              <a:rPr lang="en-US" sz="2400" dirty="0" smtClean="0"/>
              <a:t>poem</a:t>
            </a:r>
          </a:p>
          <a:p>
            <a:pPr marL="525780" lvl="0" indent="-457200">
              <a:buFont typeface="+mj-lt"/>
              <a:buAutoNum type="arabicPeriod"/>
            </a:pPr>
            <a:endParaRPr lang="en-CA" sz="2400" dirty="0"/>
          </a:p>
        </p:txBody>
      </p:sp>
      <p:pic>
        <p:nvPicPr>
          <p:cNvPr id="3076" name="Picture 4" descr="https://sunshinewitch.files.wordpress.com/2013/11/wcw-young-woman-version-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68"/>
          <a:stretch/>
        </p:blipFill>
        <p:spPr bwMode="auto">
          <a:xfrm>
            <a:off x="4499992" y="3232645"/>
            <a:ext cx="4541711" cy="351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699792" y="4293096"/>
            <a:ext cx="3456384" cy="57606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627784" y="4221088"/>
            <a:ext cx="1071736" cy="64807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dirty="0" smtClean="0"/>
              <a:t>Stanza/Verse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012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" indent="0"/>
            <a:r>
              <a:rPr lang="en-US" dirty="0"/>
              <a:t>Figurative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lvl="0" indent="-457200">
              <a:buFont typeface="+mj-lt"/>
              <a:buAutoNum type="arabicPeriod" startAt="2"/>
            </a:pPr>
            <a:r>
              <a:rPr lang="en-US" sz="2400" b="1" dirty="0" smtClean="0">
                <a:solidFill>
                  <a:schemeClr val="accent3"/>
                </a:solidFill>
              </a:rPr>
              <a:t>Metaphor </a:t>
            </a:r>
            <a:r>
              <a:rPr lang="en-US" sz="2400" dirty="0" smtClean="0"/>
              <a:t>– Implied </a:t>
            </a:r>
            <a:r>
              <a:rPr lang="en-US" sz="2400" dirty="0"/>
              <a:t>comparison between things which are essentially dissimilar </a:t>
            </a:r>
            <a:r>
              <a:rPr lang="en-US" sz="2400" dirty="0" smtClean="0"/>
              <a:t>(Ex: A copper sky)</a:t>
            </a:r>
          </a:p>
          <a:p>
            <a:pPr marL="525780" lvl="0" indent="-457200">
              <a:buFont typeface="+mj-lt"/>
              <a:buAutoNum type="arabicPeriod" startAt="2"/>
            </a:pPr>
            <a:endParaRPr lang="en-CA" sz="2400" dirty="0" smtClean="0"/>
          </a:p>
          <a:p>
            <a:pPr marL="525780" lvl="0" indent="-457200">
              <a:buFont typeface="+mj-lt"/>
              <a:buAutoNum type="arabicPeriod" startAt="2"/>
            </a:pPr>
            <a:r>
              <a:rPr lang="en-US" sz="2400" b="1" dirty="0" smtClean="0">
                <a:solidFill>
                  <a:schemeClr val="accent3"/>
                </a:solidFill>
              </a:rPr>
              <a:t>Onomatopoeia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/>
              <a:t>– Word imitate a sound (Ex: The drip of the water)</a:t>
            </a:r>
            <a:endParaRPr lang="en-CA" sz="2400" dirty="0"/>
          </a:p>
          <a:p>
            <a:pPr marL="525780" indent="-457200">
              <a:buFont typeface="+mj-lt"/>
              <a:buAutoNum type="arabicPeriod" startAt="2"/>
            </a:pPr>
            <a:endParaRPr lang="en-CA" dirty="0"/>
          </a:p>
        </p:txBody>
      </p:sp>
      <p:pic>
        <p:nvPicPr>
          <p:cNvPr id="5" name="Picture 4" descr="http://i.imgur.com/v0X8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93096"/>
            <a:ext cx="3181350" cy="2247901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2" descr="http://www.buzzle.com/img/articleImages/378498-5355-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33054"/>
            <a:ext cx="2736304" cy="2736305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00627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" indent="0"/>
            <a:r>
              <a:rPr lang="en-US" dirty="0"/>
              <a:t>Figurative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lvl="0" indent="-457200">
              <a:buFont typeface="+mj-lt"/>
              <a:buAutoNum type="arabicPeriod" startAt="4"/>
            </a:pPr>
            <a:r>
              <a:rPr lang="en-US" sz="2400" b="1" dirty="0" smtClean="0">
                <a:solidFill>
                  <a:schemeClr val="accent3"/>
                </a:solidFill>
              </a:rPr>
              <a:t>Simile</a:t>
            </a:r>
            <a:r>
              <a:rPr lang="en-US" sz="2400" dirty="0" smtClean="0"/>
              <a:t> – </a:t>
            </a:r>
            <a:r>
              <a:rPr lang="en-US" sz="2400" dirty="0"/>
              <a:t>Saying one thing is similar to another using “like”, “than” or “as” (Ex: He could run like the wind</a:t>
            </a:r>
            <a:r>
              <a:rPr lang="en-US" sz="2400" dirty="0" smtClean="0"/>
              <a:t>)</a:t>
            </a:r>
          </a:p>
          <a:p>
            <a:pPr marL="525780" lvl="0" indent="-457200">
              <a:buFont typeface="+mj-lt"/>
              <a:buAutoNum type="arabicPeriod" startAt="4"/>
            </a:pPr>
            <a:endParaRPr lang="en-CA" sz="2400" dirty="0"/>
          </a:p>
          <a:p>
            <a:pPr marL="525780" lvl="0" indent="-457200">
              <a:buFont typeface="+mj-lt"/>
              <a:buAutoNum type="arabicPeriod" startAt="4"/>
            </a:pPr>
            <a:r>
              <a:rPr lang="en-US" sz="2400" b="1" dirty="0" smtClean="0">
                <a:solidFill>
                  <a:schemeClr val="accent3"/>
                </a:solidFill>
              </a:rPr>
              <a:t>Oxymoron</a:t>
            </a:r>
            <a:r>
              <a:rPr lang="en-US" sz="2400" dirty="0" smtClean="0"/>
              <a:t> – </a:t>
            </a:r>
            <a:r>
              <a:rPr lang="en-US" sz="2400" dirty="0"/>
              <a:t>Linking opposite (Ex: I must be cruel to be kind)</a:t>
            </a:r>
            <a:endParaRPr lang="en-CA" sz="2400" dirty="0"/>
          </a:p>
        </p:txBody>
      </p:sp>
      <p:pic>
        <p:nvPicPr>
          <p:cNvPr id="7" name="Picture 2" descr="http://www.vappingo.com/word-blog/wp-content/uploads/2012/06/Oxymoro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3810000" cy="2533651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098" name="Picture 2" descr="http://mrkellysplace.weebly.com/uploads/6/5/2/9/6529063/97931367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774"/>
          <a:stretch/>
        </p:blipFill>
        <p:spPr bwMode="auto">
          <a:xfrm>
            <a:off x="1490216" y="4170971"/>
            <a:ext cx="2721744" cy="257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1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040" y="274638"/>
            <a:ext cx="7772400" cy="1143000"/>
          </a:xfrm>
        </p:spPr>
        <p:txBody>
          <a:bodyPr/>
          <a:lstStyle/>
          <a:p>
            <a:r>
              <a:rPr lang="en-US" dirty="0"/>
              <a:t>Figurative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 startAt="6"/>
            </a:pPr>
            <a:r>
              <a:rPr lang="en-US" sz="2400" b="1" dirty="0">
                <a:solidFill>
                  <a:schemeClr val="accent3"/>
                </a:solidFill>
              </a:rPr>
              <a:t>Hyperbole</a:t>
            </a:r>
            <a:r>
              <a:rPr lang="en-US" sz="2400" dirty="0"/>
              <a:t> – An exaggeration for effect (Ex: I have a ton of homework</a:t>
            </a:r>
            <a:r>
              <a:rPr lang="en-US" sz="2400" dirty="0" smtClean="0"/>
              <a:t>)</a:t>
            </a:r>
          </a:p>
          <a:p>
            <a:pPr marL="525780" indent="-457200">
              <a:buFont typeface="+mj-lt"/>
              <a:buAutoNum type="arabicPeriod" startAt="6"/>
            </a:pPr>
            <a:endParaRPr lang="en-CA" sz="2400" dirty="0"/>
          </a:p>
          <a:p>
            <a:pPr marL="525780" indent="-457200">
              <a:buFont typeface="+mj-lt"/>
              <a:buAutoNum type="arabicPeriod" startAt="6"/>
            </a:pPr>
            <a:r>
              <a:rPr lang="en-US" sz="2400" b="1" dirty="0">
                <a:solidFill>
                  <a:schemeClr val="accent3"/>
                </a:solidFill>
              </a:rPr>
              <a:t>Personification</a:t>
            </a:r>
            <a:r>
              <a:rPr lang="en-US" sz="2400" dirty="0"/>
              <a:t> – Giving human qualities to non-human things (Ex: </a:t>
            </a:r>
            <a:r>
              <a:rPr lang="en-US" sz="2400" dirty="0" smtClean="0"/>
              <a:t>The </a:t>
            </a:r>
            <a:r>
              <a:rPr lang="en-US" sz="2400" dirty="0"/>
              <a:t>trees waved their arms frantically</a:t>
            </a:r>
            <a:r>
              <a:rPr lang="en-US" sz="2400" dirty="0" smtClean="0"/>
              <a:t>)</a:t>
            </a:r>
          </a:p>
          <a:p>
            <a:pPr marL="68580" indent="0">
              <a:buNone/>
            </a:pPr>
            <a:endParaRPr lang="en-US" sz="2400" dirty="0" smtClean="0"/>
          </a:p>
        </p:txBody>
      </p:sp>
      <p:pic>
        <p:nvPicPr>
          <p:cNvPr id="8194" name="Picture 2" descr="http://www.authorhouseselfpublishing.com/authorhouse/wp-content/uploads/2012/10/the-cat-and-the-fiddle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89040"/>
            <a:ext cx="3024336" cy="3024337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2" name="Picture 2" descr="http://dailydoseofreading.org/wp-content/uploads/2014/02/hyperbole-04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967708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0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040" y="274638"/>
            <a:ext cx="7772400" cy="1143000"/>
          </a:xfrm>
        </p:spPr>
        <p:txBody>
          <a:bodyPr/>
          <a:lstStyle/>
          <a:p>
            <a:r>
              <a:rPr lang="en-US" dirty="0"/>
              <a:t>Figurative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lvl="0" indent="-457200">
              <a:buFont typeface="+mj-lt"/>
              <a:buAutoNum type="arabicPeriod" startAt="8"/>
            </a:pPr>
            <a:r>
              <a:rPr lang="en-US" sz="2400" b="1" dirty="0" smtClean="0">
                <a:solidFill>
                  <a:schemeClr val="accent3"/>
                </a:solidFill>
              </a:rPr>
              <a:t>Verbal Irony </a:t>
            </a:r>
            <a:r>
              <a:rPr lang="en-US" sz="2400" dirty="0" smtClean="0"/>
              <a:t>– </a:t>
            </a:r>
            <a:r>
              <a:rPr lang="en-US" sz="2400" dirty="0"/>
              <a:t>Person says or writes one thing and means another (Ex: It was thrilling to sit for 2 hours and wait</a:t>
            </a:r>
            <a:r>
              <a:rPr lang="en-US" sz="2400" dirty="0" smtClean="0"/>
              <a:t>)</a:t>
            </a:r>
          </a:p>
          <a:p>
            <a:pPr marL="525780" lvl="0" indent="-457200">
              <a:buFont typeface="+mj-lt"/>
              <a:buAutoNum type="arabicPeriod" startAt="8"/>
            </a:pPr>
            <a:endParaRPr lang="en-CA" sz="2400" dirty="0"/>
          </a:p>
          <a:p>
            <a:pPr marL="525780" lvl="0" indent="-457200">
              <a:buFont typeface="+mj-lt"/>
              <a:buAutoNum type="arabicPeriod" startAt="8"/>
            </a:pPr>
            <a:r>
              <a:rPr lang="en-US" sz="2400" b="1" dirty="0" smtClean="0">
                <a:solidFill>
                  <a:schemeClr val="accent3"/>
                </a:solidFill>
              </a:rPr>
              <a:t>Alliteration </a:t>
            </a:r>
            <a:r>
              <a:rPr lang="en-US" sz="2400" dirty="0" smtClean="0"/>
              <a:t>– </a:t>
            </a:r>
            <a:r>
              <a:rPr lang="en-US" sz="2400" dirty="0"/>
              <a:t>Repetition of consonants at the beginning of words (Ex: the furrow followed free)</a:t>
            </a:r>
            <a:endParaRPr lang="en-CA" sz="2400" dirty="0"/>
          </a:p>
        </p:txBody>
      </p:sp>
      <p:pic>
        <p:nvPicPr>
          <p:cNvPr id="5" name="Picture 2" descr="http://www.virtualspeechcoach.com/wp-content/uploads/2012/03/PeterPi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44120"/>
            <a:ext cx="3844895" cy="2401907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146" name="Picture 2" descr="http://www.relatably.com/q/img/verbal-irony-quotes/d0d651aac1b28b8c083e688cf3e176b3.350x258x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205"/>
          <a:stretch/>
        </p:blipFill>
        <p:spPr bwMode="auto">
          <a:xfrm>
            <a:off x="899592" y="4581487"/>
            <a:ext cx="3333750" cy="20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37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040" y="274638"/>
            <a:ext cx="7772400" cy="1143000"/>
          </a:xfrm>
        </p:spPr>
        <p:txBody>
          <a:bodyPr/>
          <a:lstStyle/>
          <a:p>
            <a:r>
              <a:rPr lang="en-US" dirty="0"/>
              <a:t>Figurative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lvl="0" indent="-457200">
              <a:buFont typeface="+mj-lt"/>
              <a:buAutoNum type="arabicPeriod" startAt="10"/>
            </a:pPr>
            <a:r>
              <a:rPr lang="en-US" sz="2400" b="1" dirty="0" smtClean="0">
                <a:solidFill>
                  <a:schemeClr val="accent3"/>
                </a:solidFill>
              </a:rPr>
              <a:t>Rhyme</a:t>
            </a:r>
            <a:r>
              <a:rPr lang="en-US" sz="2400" dirty="0" smtClean="0"/>
              <a:t> </a:t>
            </a:r>
            <a:r>
              <a:rPr lang="en-US" sz="2400" dirty="0"/>
              <a:t>– The final vowel and consonant sounds at the end of words are the same (Ex: </a:t>
            </a:r>
            <a:r>
              <a:rPr lang="en-US" sz="2400" dirty="0" smtClean="0"/>
              <a:t>Cat/mat)</a:t>
            </a:r>
          </a:p>
          <a:p>
            <a:pPr marL="525780" lvl="0" indent="-457200">
              <a:buFont typeface="+mj-lt"/>
              <a:buAutoNum type="arabicPeriod" startAt="10"/>
            </a:pPr>
            <a:endParaRPr lang="en-CA" sz="2400" dirty="0"/>
          </a:p>
          <a:p>
            <a:pPr marL="525780" lvl="0" indent="-457200">
              <a:buFont typeface="+mj-lt"/>
              <a:buAutoNum type="arabicPeriod" startAt="10"/>
            </a:pPr>
            <a:r>
              <a:rPr lang="en-US" sz="2400" b="1" dirty="0" smtClean="0">
                <a:solidFill>
                  <a:schemeClr val="accent3"/>
                </a:solidFill>
              </a:rPr>
              <a:t>Assonance </a:t>
            </a:r>
            <a:r>
              <a:rPr lang="en-US" sz="2400" dirty="0"/>
              <a:t>– The repetition of vowel sounds in a line (Ex. ‘Thou he was br</a:t>
            </a:r>
            <a:r>
              <a:rPr lang="en-US" sz="2400" u="sng" dirty="0"/>
              <a:t>a</a:t>
            </a:r>
            <a:r>
              <a:rPr lang="en-US" sz="2400" dirty="0"/>
              <a:t>ve, he fought in v</a:t>
            </a:r>
            <a:r>
              <a:rPr lang="en-US" sz="2400" u="sng" dirty="0"/>
              <a:t>a</a:t>
            </a:r>
            <a:r>
              <a:rPr lang="en-US" sz="2400" dirty="0"/>
              <a:t>in)</a:t>
            </a:r>
            <a:endParaRPr lang="en-CA" sz="2400" dirty="0"/>
          </a:p>
        </p:txBody>
      </p:sp>
      <p:pic>
        <p:nvPicPr>
          <p:cNvPr id="6" name="Picture 2" descr="https://englishivaponline.wikispaces.com/file/view/r9tIyA8.png/540539608/r9tIyA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92354"/>
            <a:ext cx="4505325" cy="1895476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7172" name="Picture 4" descr="http://im6.asset.yvimg.kz/userimages/marinakaunova/dK1449RgjnoKdfwp2RYTi1sjTZ57z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65" r="52646" b="4878"/>
          <a:stretch/>
        </p:blipFill>
        <p:spPr bwMode="auto">
          <a:xfrm>
            <a:off x="1572571" y="4049925"/>
            <a:ext cx="1991317" cy="258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8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040" y="274638"/>
            <a:ext cx="7772400" cy="1143000"/>
          </a:xfrm>
        </p:spPr>
        <p:txBody>
          <a:bodyPr/>
          <a:lstStyle/>
          <a:p>
            <a:r>
              <a:rPr lang="en-US" dirty="0"/>
              <a:t>Figurative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lvl="0" indent="-457200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accent3"/>
                </a:solidFill>
              </a:rPr>
              <a:t>Situational Irony </a:t>
            </a:r>
            <a:r>
              <a:rPr lang="en-US" sz="2400" dirty="0" smtClean="0"/>
              <a:t>– </a:t>
            </a:r>
            <a:r>
              <a:rPr lang="en-US" sz="2400" dirty="0"/>
              <a:t>The opposite of what is expected happens (Ex. </a:t>
            </a:r>
            <a:r>
              <a:rPr lang="en-US" sz="2400" dirty="0" smtClean="0"/>
              <a:t> A </a:t>
            </a:r>
            <a:r>
              <a:rPr lang="en-US" sz="2400" dirty="0"/>
              <a:t>gun in someone’s pocket used to protect them, goes off and shoot them in the foot)</a:t>
            </a:r>
            <a:endParaRPr lang="en-CA" sz="2400" dirty="0"/>
          </a:p>
        </p:txBody>
      </p:sp>
      <p:pic>
        <p:nvPicPr>
          <p:cNvPr id="1026" name="Picture 2" descr="https://xiamenwriting.wikispaces.com/file/view/situation.jpg/234347208/590x332/situ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162" y="2924944"/>
            <a:ext cx="6771444" cy="381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8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277</TotalTime>
  <Words>398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 Pop</vt:lpstr>
      <vt:lpstr>Define  the  following…</vt:lpstr>
      <vt:lpstr>Define  the  following…</vt:lpstr>
      <vt:lpstr>Figurative Language</vt:lpstr>
      <vt:lpstr>Figurative Language</vt:lpstr>
      <vt:lpstr>Figurative Language</vt:lpstr>
      <vt:lpstr>Figurative Language</vt:lpstr>
      <vt:lpstr>Figurative Language</vt:lpstr>
      <vt:lpstr>Figurative Language</vt:lpstr>
      <vt:lpstr>Figurative Language</vt:lpstr>
    </vt:vector>
  </TitlesOfParts>
  <Company>School District 52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Dueck</dc:creator>
  <cp:lastModifiedBy>Danielle Dueck</cp:lastModifiedBy>
  <cp:revision>78</cp:revision>
  <dcterms:created xsi:type="dcterms:W3CDTF">2015-03-18T22:39:27Z</dcterms:created>
  <dcterms:modified xsi:type="dcterms:W3CDTF">2017-10-22T23:01:01Z</dcterms:modified>
</cp:coreProperties>
</file>